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CE568-449D-4C87-89A3-F80A0E8325B3}" type="datetimeFigureOut">
              <a:rPr lang="bg-BG" smtClean="0"/>
              <a:t>22.04.2015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78E6E1-5F49-4458-9D80-A075CDF3B7F8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29763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8E6E1-5F49-4458-9D80-A075CDF3B7F8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05143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8E6E1-5F49-4458-9D80-A075CDF3B7F8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6881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4C4D7-D8BA-43D1-B598-5296B0B703A7}" type="datetime1">
              <a:rPr lang="bg-BG" smtClean="0"/>
              <a:t>22.04.2015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5178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9F84-4208-4A72-81A5-C9D73794F081}" type="datetime1">
              <a:rPr lang="bg-BG" smtClean="0"/>
              <a:t>22.04.2015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784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CE759-DEC3-4D12-AE0C-9BAD3E6E18B6}" type="datetime1">
              <a:rPr lang="bg-BG" smtClean="0"/>
              <a:t>22.04.2015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0838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8F2CC-943B-4186-A659-C8A8D0C2BD4F}" type="datetime1">
              <a:rPr lang="bg-BG" smtClean="0"/>
              <a:t>22.04.2015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448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B187B-69F1-4480-B84C-FAF2A8887561}" type="datetime1">
              <a:rPr lang="bg-BG" smtClean="0"/>
              <a:t>22.04.2015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2476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D2748-FFE2-48E0-976C-A05B7D6479DD}" type="datetime1">
              <a:rPr lang="bg-BG" smtClean="0"/>
              <a:t>22.04.2015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7202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F370-C40C-43D1-9CEF-A9C17E24BA8B}" type="datetime1">
              <a:rPr lang="bg-BG" smtClean="0"/>
              <a:t>22.04.2015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48588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DE3C2-834B-458E-82BD-653AE5C9391A}" type="datetime1">
              <a:rPr lang="bg-BG" smtClean="0"/>
              <a:t>22.04.2015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5592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A7BDA-E3E2-4D07-A31C-90ABF5DBF712}" type="datetime1">
              <a:rPr lang="bg-BG" smtClean="0"/>
              <a:t>22.04.2015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075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EB020-2DB9-4D34-B88F-E041FAE62A0E}" type="datetime1">
              <a:rPr lang="bg-BG" smtClean="0"/>
              <a:t>22.04.2015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46324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85A2-E3EF-4DCD-815B-C37C5BD1FDD2}" type="datetime1">
              <a:rPr lang="bg-BG" smtClean="0"/>
              <a:t>22.04.2015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3071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9CAD5-AAF8-48A0-9D7D-A835A2F82D67}" type="datetime1">
              <a:rPr lang="bg-BG" smtClean="0"/>
              <a:t>22.04.2015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TORKEL 860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46EC2-C9DB-49C0-8AF9-6930F4508D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5104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66" y="3454688"/>
            <a:ext cx="11596255" cy="1325563"/>
          </a:xfrm>
        </p:spPr>
        <p:txBody>
          <a:bodyPr>
            <a:normAutofit/>
          </a:bodyPr>
          <a:lstStyle/>
          <a:p>
            <a:pPr algn="ctr"/>
            <a:r>
              <a:rPr lang="bg-BG" sz="4000" b="1" dirty="0" smtClean="0">
                <a:latin typeface="+mn-lt"/>
              </a:rPr>
              <a:t>Професионалисти в оценката на резервното електрозахранване</a:t>
            </a:r>
            <a:endParaRPr lang="bg-BG" sz="4000" b="1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641" y="878198"/>
            <a:ext cx="5494707" cy="1853117"/>
          </a:xfrm>
        </p:spPr>
      </p:pic>
      <p:sp>
        <p:nvSpPr>
          <p:cNvPr id="10" name="TextBox 9"/>
          <p:cNvSpPr txBox="1"/>
          <p:nvPr/>
        </p:nvSpPr>
        <p:spPr>
          <a:xfrm>
            <a:off x="10767443" y="6457890"/>
            <a:ext cx="14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TORKEL 860</a:t>
            </a:r>
            <a:endParaRPr lang="bg-BG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95931" y="5503624"/>
            <a:ext cx="9947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София, ул. Бесарабия 52, тел. 02 4444 652, факс. 02 </a:t>
            </a:r>
            <a:r>
              <a:rPr lang="bg-BG" dirty="0" smtClean="0"/>
              <a:t>4444653, </a:t>
            </a:r>
            <a:r>
              <a:rPr lang="en-US" dirty="0" smtClean="0"/>
              <a:t>e-mail: office@nrgsource.eu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6270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8269" y="226536"/>
            <a:ext cx="10795462" cy="3215641"/>
          </a:xfrm>
        </p:spPr>
        <p:txBody>
          <a:bodyPr>
            <a:normAutofit/>
          </a:bodyPr>
          <a:lstStyle/>
          <a:p>
            <a:r>
              <a:rPr lang="bg-BG" sz="2000" dirty="0"/>
              <a:t/>
            </a:r>
            <a:br>
              <a:rPr lang="bg-BG" sz="2000" dirty="0"/>
            </a:br>
            <a:endParaRPr lang="bg-BG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5537" y="381063"/>
            <a:ext cx="10520146" cy="1655762"/>
          </a:xfrm>
        </p:spPr>
        <p:txBody>
          <a:bodyPr>
            <a:normAutofit/>
          </a:bodyPr>
          <a:lstStyle/>
          <a:p>
            <a:r>
              <a:rPr lang="bg-BG" dirty="0" smtClean="0"/>
              <a:t>Акумулаторните батерии (АБ) са основна част от системите за резервни захранвания, осигуряващи сигурност на енергийни обекти, подстанции за високо и ниско напрежение, базови станции на мобилни оператори, </a:t>
            </a:r>
            <a:r>
              <a:rPr lang="en-US" dirty="0" smtClean="0"/>
              <a:t>UPS </a:t>
            </a:r>
            <a:r>
              <a:rPr lang="bg-BG" dirty="0" smtClean="0"/>
              <a:t>устройства, телефонни централи и много други.</a:t>
            </a:r>
            <a:endParaRPr lang="bg-BG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79" y="2036825"/>
            <a:ext cx="3040592" cy="22804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749" y="2036825"/>
            <a:ext cx="3040591" cy="22804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314" y="2036825"/>
            <a:ext cx="3040592" cy="22804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33" y="4499972"/>
            <a:ext cx="2793056" cy="209479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785" y="4499972"/>
            <a:ext cx="2793930" cy="209479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781061" y="6457890"/>
            <a:ext cx="14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TORKEL 860</a:t>
            </a:r>
            <a:endParaRPr lang="bg-BG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3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27" y="4323032"/>
            <a:ext cx="2753741" cy="2106612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678" y="512401"/>
            <a:ext cx="81996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dirty="0" smtClean="0">
                <a:latin typeface="+mn-lt"/>
              </a:rPr>
              <a:t>Капацитетът на АБ намалява по време на експлоатационния им период, което излага на риск правилната работа на отговорни системи, от които те са част, при отпадане на електрозахранването.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endParaRPr lang="bg-BG" sz="240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374" y="806697"/>
            <a:ext cx="3286125" cy="14600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535" y="4318528"/>
            <a:ext cx="2818448" cy="21111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550" y="4318528"/>
            <a:ext cx="2468949" cy="21066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1903" y="2436819"/>
            <a:ext cx="107534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/>
              <a:t>Поради тази причина е изключително важно регулярно да се проверява състоянието на </a:t>
            </a:r>
            <a:r>
              <a:rPr lang="bg-BG" sz="2400" dirty="0" smtClean="0"/>
              <a:t>АБ. </a:t>
            </a:r>
            <a:r>
              <a:rPr lang="bg-BG" sz="2400" dirty="0"/>
              <a:t>С правилна поддръжка и сервиз, края на живота на АБ може да бъде изчислен и да се планира подмяната й без прекъсване или загуба на резервно </a:t>
            </a:r>
            <a:r>
              <a:rPr lang="bg-BG" sz="2400" dirty="0" smtClean="0"/>
              <a:t>захранване.</a:t>
            </a:r>
            <a:endParaRPr lang="bg-BG" sz="2400" dirty="0"/>
          </a:p>
          <a:p>
            <a:pPr algn="ctr"/>
            <a:endParaRPr lang="bg-BG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767443" y="6457890"/>
            <a:ext cx="14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TORKEL 860</a:t>
            </a:r>
            <a:endParaRPr lang="bg-BG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59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526351"/>
            <a:ext cx="5059680" cy="7223760"/>
          </a:xfrm>
        </p:spPr>
        <p:txBody>
          <a:bodyPr>
            <a:noAutofit/>
          </a:bodyPr>
          <a:lstStyle/>
          <a:p>
            <a:pPr algn="ctr"/>
            <a:r>
              <a:rPr lang="bg-BG" sz="2400" dirty="0" smtClean="0">
                <a:latin typeface="+mn-lt"/>
              </a:rPr>
              <a:t/>
            </a:r>
            <a:br>
              <a:rPr lang="bg-BG" sz="2400" dirty="0" smtClean="0">
                <a:latin typeface="+mn-lt"/>
              </a:rPr>
            </a:br>
            <a:r>
              <a:rPr lang="bg-BG" sz="2400" dirty="0" smtClean="0">
                <a:latin typeface="+mn-lt"/>
              </a:rPr>
              <a:t>Ние </a:t>
            </a:r>
            <a:r>
              <a:rPr lang="bg-BG" sz="2400" dirty="0">
                <a:latin typeface="+mn-lt"/>
              </a:rPr>
              <a:t>от „Енерджи Сорс“ ЕООД разполагаме с високотехнологична и прецизна апаратура за измерване на капацитета на АБ – разрядно устройство ТОРКЕЛ 860, производство на </a:t>
            </a:r>
            <a:r>
              <a:rPr lang="en-US" sz="2400" dirty="0" err="1">
                <a:latin typeface="+mn-lt"/>
              </a:rPr>
              <a:t>Megger</a:t>
            </a:r>
            <a:r>
              <a:rPr lang="en-US" sz="2400" dirty="0">
                <a:latin typeface="+mn-lt"/>
              </a:rPr>
              <a:t> Group. </a:t>
            </a:r>
            <a:r>
              <a:rPr lang="bg-BG" sz="2400" dirty="0">
                <a:latin typeface="+mn-lt"/>
              </a:rPr>
              <a:t>ТОРКЕЛ 860 се отличава с изключителни разрядни функции и възможност за работа с различни системи АБ - от 12 до 480</a:t>
            </a:r>
            <a:r>
              <a:rPr lang="en-US" sz="2400" dirty="0">
                <a:latin typeface="+mn-lt"/>
              </a:rPr>
              <a:t>VDC </a:t>
            </a:r>
            <a:r>
              <a:rPr lang="bg-BG" sz="2400" dirty="0">
                <a:latin typeface="+mn-lt"/>
              </a:rPr>
              <a:t>и капацитет до </a:t>
            </a:r>
            <a:r>
              <a:rPr lang="en-US" sz="2400" dirty="0">
                <a:latin typeface="+mn-lt"/>
              </a:rPr>
              <a:t>3000Ah. </a:t>
            </a:r>
            <a:r>
              <a:rPr lang="bg-BG" sz="2400" dirty="0">
                <a:latin typeface="+mn-lt"/>
              </a:rPr>
              <a:t>ТОРКЕЛ 860 дава възможност за извършване на </a:t>
            </a:r>
            <a:r>
              <a:rPr lang="bg-BG" sz="2400" dirty="0" err="1">
                <a:latin typeface="+mn-lt"/>
              </a:rPr>
              <a:t>капацитивен</a:t>
            </a:r>
            <a:r>
              <a:rPr lang="bg-BG" sz="2400" dirty="0">
                <a:latin typeface="+mn-lt"/>
              </a:rPr>
              <a:t> тест на АБ съгласно стандарти </a:t>
            </a:r>
            <a:r>
              <a:rPr lang="en-US" sz="2400" dirty="0">
                <a:latin typeface="+mn-lt"/>
              </a:rPr>
              <a:t>IEEE 450*,  IEEE 1188**</a:t>
            </a:r>
            <a:r>
              <a:rPr lang="bg-BG" sz="2400" dirty="0">
                <a:latin typeface="+mn-lt"/>
              </a:rPr>
              <a:t> и </a:t>
            </a:r>
            <a:r>
              <a:rPr lang="en-US" sz="2400" dirty="0">
                <a:latin typeface="+mn-lt"/>
              </a:rPr>
              <a:t>IEEE 1106***.</a:t>
            </a:r>
            <a:endParaRPr lang="bg-BG" sz="2400" dirty="0">
              <a:latin typeface="+mn-lt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86" y="316801"/>
            <a:ext cx="2669689" cy="3050121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562" y="3705476"/>
            <a:ext cx="2144554" cy="23684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0376" y="3705476"/>
            <a:ext cx="2599123" cy="23684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3899" y="416198"/>
            <a:ext cx="2013986" cy="29507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99129" y="6073959"/>
            <a:ext cx="3078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dirty="0" smtClean="0"/>
              <a:t>ТОРКЕЛ 860 самостоятелна работа</a:t>
            </a:r>
            <a:endParaRPr lang="bg-BG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8455215" y="6070433"/>
            <a:ext cx="3607187" cy="307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dirty="0" smtClean="0"/>
              <a:t>ТОРКЕЛ 860 в работа с допълнителен товар</a:t>
            </a:r>
            <a:endParaRPr lang="bg-BG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744210" y="3213034"/>
            <a:ext cx="1341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ТОРКЕЛ 860</a:t>
            </a:r>
            <a:endParaRPr lang="bg-BG" dirty="0"/>
          </a:p>
        </p:txBody>
      </p:sp>
      <p:sp>
        <p:nvSpPr>
          <p:cNvPr id="16" name="TextBox 15"/>
          <p:cNvSpPr txBox="1"/>
          <p:nvPr/>
        </p:nvSpPr>
        <p:spPr>
          <a:xfrm>
            <a:off x="10767443" y="6457890"/>
            <a:ext cx="14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TORKEL 860</a:t>
            </a:r>
            <a:endParaRPr lang="bg-BG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2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803" y="488091"/>
            <a:ext cx="7177000" cy="3138983"/>
          </a:xfrm>
        </p:spPr>
        <p:txBody>
          <a:bodyPr>
            <a:noAutofit/>
          </a:bodyPr>
          <a:lstStyle/>
          <a:p>
            <a:pPr algn="ctr"/>
            <a:r>
              <a:rPr lang="bg-BG" sz="2400" dirty="0">
                <a:latin typeface="+mn-lt"/>
              </a:rPr>
              <a:t>Устройството има връзка с персонален компютър посредством програма </a:t>
            </a:r>
            <a:r>
              <a:rPr lang="en-US" sz="2400" dirty="0" err="1">
                <a:latin typeface="+mn-lt"/>
              </a:rPr>
              <a:t>TorkelWin</a:t>
            </a:r>
            <a:r>
              <a:rPr lang="bg-BG" sz="2400" dirty="0">
                <a:latin typeface="+mn-lt"/>
              </a:rPr>
              <a:t>, която позволява управление, наблюдение и визуализация на процесите по време на работата на ТОРКЕЛ 860</a:t>
            </a:r>
            <a:r>
              <a:rPr lang="bg-BG" sz="2400" dirty="0" smtClean="0">
                <a:latin typeface="+mn-lt"/>
              </a:rPr>
              <a:t>.</a:t>
            </a:r>
            <a:br>
              <a:rPr lang="bg-BG" sz="2400" dirty="0" smtClean="0">
                <a:latin typeface="+mn-lt"/>
              </a:rPr>
            </a:br>
            <a:r>
              <a:rPr lang="bg-BG" sz="2400" dirty="0" smtClean="0">
                <a:latin typeface="+mn-lt"/>
              </a:rPr>
              <a:t>На база данните от проведеният тест, се издава подробен доклад със становище за състоянието на АБ и препоръки от обучен за работа с ТОРКЕЛ персонал.</a:t>
            </a:r>
            <a:br>
              <a:rPr lang="bg-BG" sz="2400" dirty="0" smtClean="0">
                <a:latin typeface="+mn-lt"/>
              </a:rPr>
            </a:br>
            <a:endParaRPr lang="bg-BG" sz="2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8645" y="3417914"/>
            <a:ext cx="3895315" cy="28219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678" y="488091"/>
            <a:ext cx="4018685" cy="58596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67443" y="6457890"/>
            <a:ext cx="14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TORKEL 860</a:t>
            </a:r>
            <a:endParaRPr lang="bg-BG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59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8427185"/>
              </p:ext>
            </p:extLst>
          </p:nvPr>
        </p:nvGraphicFramePr>
        <p:xfrm>
          <a:off x="784167" y="252151"/>
          <a:ext cx="10257908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4477"/>
                <a:gridCol w="2564477"/>
                <a:gridCol w="2564477"/>
                <a:gridCol w="2564477"/>
              </a:tblGrid>
              <a:tr h="355369">
                <a:tc gridSpan="4">
                  <a:txBody>
                    <a:bodyPr/>
                    <a:lstStyle/>
                    <a:p>
                      <a:pPr algn="ctr"/>
                      <a:r>
                        <a:rPr lang="bg-BG" sz="1800" dirty="0" smtClean="0">
                          <a:latin typeface="+mn-lt"/>
                        </a:rPr>
                        <a:t>Товарни характеристики ТОРКЕЛ 860</a:t>
                      </a:r>
                      <a:endParaRPr lang="bg-B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55369">
                <a:tc gridSpan="2">
                  <a:txBody>
                    <a:bodyPr/>
                    <a:lstStyle/>
                    <a:p>
                      <a:r>
                        <a:rPr lang="bg-BG" dirty="0" smtClean="0"/>
                        <a:t>Максимално напрежение на батерията</a:t>
                      </a:r>
                      <a:endParaRPr lang="bg-BG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480</a:t>
                      </a:r>
                      <a:r>
                        <a:rPr lang="en-US" dirty="0" smtClean="0"/>
                        <a:t>V DC</a:t>
                      </a:r>
                      <a:endParaRPr lang="bg-BG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621896">
                <a:tc gridSpan="2">
                  <a:txBody>
                    <a:bodyPr/>
                    <a:lstStyle/>
                    <a:p>
                      <a:pPr algn="l"/>
                      <a:r>
                        <a:rPr lang="bg-BG" dirty="0" smtClean="0"/>
                        <a:t>Вид на товара</a:t>
                      </a:r>
                      <a:endParaRPr lang="bg-BG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bg-BG" dirty="0" smtClean="0"/>
                        <a:t>Постоянен</a:t>
                      </a:r>
                      <a:r>
                        <a:rPr lang="bg-BG" baseline="0" dirty="0" smtClean="0"/>
                        <a:t> ток, постоянна мощност, постоянно       съпротивление, профил по ток и мощност</a:t>
                      </a:r>
                      <a:endParaRPr lang="bg-BG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55369">
                <a:tc gridSpan="2">
                  <a:txBody>
                    <a:bodyPr/>
                    <a:lstStyle/>
                    <a:p>
                      <a:r>
                        <a:rPr lang="bg-BG" dirty="0" smtClean="0"/>
                        <a:t>Режим за тестване на АБ</a:t>
                      </a:r>
                      <a:endParaRPr lang="bg-BG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bg-BG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154950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Напрежение на АБ</a:t>
                      </a:r>
                      <a:br>
                        <a:rPr lang="bg-BG" dirty="0" smtClean="0"/>
                      </a:br>
                      <a:r>
                        <a:rPr lang="en-US" dirty="0" smtClean="0"/>
                        <a:t>V DC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Максимален разряден</a:t>
                      </a:r>
                      <a:r>
                        <a:rPr lang="bg-BG" baseline="0" dirty="0" smtClean="0"/>
                        <a:t> ток само от ТОРКЕЛ 860</a:t>
                      </a:r>
                      <a:r>
                        <a:rPr lang="en-US" baseline="0" dirty="0" smtClean="0"/>
                        <a:t/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A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Максимален</a:t>
                      </a:r>
                      <a:r>
                        <a:rPr lang="bg-BG" baseline="0" dirty="0" smtClean="0"/>
                        <a:t> разряден ток от ТОРКЕЛ 860 с допълнителен товар</a:t>
                      </a:r>
                      <a:r>
                        <a:rPr lang="en-US" baseline="0" dirty="0" smtClean="0"/>
                        <a:t/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A</a:t>
                      </a:r>
                      <a:endParaRPr lang="bg-BG" dirty="0"/>
                    </a:p>
                  </a:txBody>
                  <a:tcPr anchor="ctr"/>
                </a:tc>
              </a:tr>
              <a:tr h="355369">
                <a:tc>
                  <a:txBody>
                    <a:bodyPr/>
                    <a:lstStyle/>
                    <a:p>
                      <a:r>
                        <a:rPr lang="bg-BG" dirty="0" smtClean="0"/>
                        <a:t>Режим</a:t>
                      </a:r>
                      <a:r>
                        <a:rPr lang="bg-BG" baseline="0" dirty="0" smtClean="0"/>
                        <a:t> 1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12 – 24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150</a:t>
                      </a:r>
                      <a:endParaRPr lang="bg-BG" dirty="0"/>
                    </a:p>
                  </a:txBody>
                  <a:tcPr anchor="ctr"/>
                </a:tc>
              </a:tr>
              <a:tr h="355369">
                <a:tc>
                  <a:txBody>
                    <a:bodyPr/>
                    <a:lstStyle/>
                    <a:p>
                      <a:r>
                        <a:rPr lang="bg-BG" dirty="0" smtClean="0"/>
                        <a:t>Режим 2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 – 144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190</a:t>
                      </a:r>
                      <a:endParaRPr lang="bg-BG" dirty="0"/>
                    </a:p>
                  </a:txBody>
                  <a:tcPr anchor="ctr"/>
                </a:tc>
              </a:tr>
              <a:tr h="355369">
                <a:tc>
                  <a:txBody>
                    <a:bodyPr/>
                    <a:lstStyle/>
                    <a:p>
                      <a:r>
                        <a:rPr lang="bg-BG" dirty="0" smtClean="0"/>
                        <a:t>Режим 3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144-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288 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55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170</a:t>
                      </a:r>
                      <a:endParaRPr lang="bg-BG" dirty="0"/>
                    </a:p>
                  </a:txBody>
                  <a:tcPr anchor="ctr"/>
                </a:tc>
              </a:tr>
              <a:tr h="355369">
                <a:tc>
                  <a:txBody>
                    <a:bodyPr/>
                    <a:lstStyle/>
                    <a:p>
                      <a:r>
                        <a:rPr lang="bg-BG" dirty="0" smtClean="0"/>
                        <a:t>Режим 4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288 – 480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34</a:t>
                      </a:r>
                      <a:endParaRPr lang="bg-BG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-</a:t>
                      </a:r>
                      <a:endParaRPr lang="bg-BG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8423" y="4903619"/>
            <a:ext cx="110212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IEEE 450 – </a:t>
            </a:r>
            <a:r>
              <a:rPr lang="bg-BG" dirty="0"/>
              <a:t>„Препоръчвана от </a:t>
            </a:r>
            <a:r>
              <a:rPr lang="en-US" dirty="0"/>
              <a:t>IEEE </a:t>
            </a:r>
            <a:r>
              <a:rPr lang="bg-BG" dirty="0"/>
              <a:t>практика за монтаж, поддръжка, изпитване и смяна на вентилирани </a:t>
            </a:r>
            <a:r>
              <a:rPr lang="bg-BG" dirty="0" smtClean="0"/>
              <a:t>оловно</a:t>
            </a:r>
            <a:r>
              <a:rPr lang="en-US" dirty="0" smtClean="0"/>
              <a:t> </a:t>
            </a:r>
            <a:r>
              <a:rPr lang="bg-BG" dirty="0" smtClean="0"/>
              <a:t>—</a:t>
            </a:r>
            <a:r>
              <a:rPr lang="en-US" dirty="0" smtClean="0"/>
              <a:t> </a:t>
            </a:r>
            <a:r>
              <a:rPr lang="bg-BG" dirty="0" smtClean="0"/>
              <a:t>киселинни </a:t>
            </a:r>
            <a:r>
              <a:rPr lang="bg-BG" dirty="0"/>
              <a:t>батерии, използвани стационарно</a:t>
            </a:r>
            <a:r>
              <a:rPr lang="en-US" dirty="0"/>
              <a:t>.”</a:t>
            </a:r>
            <a:endParaRPr lang="bg-BG" dirty="0"/>
          </a:p>
          <a:p>
            <a:r>
              <a:rPr lang="en-US" dirty="0"/>
              <a:t>** IEEE 1188 – “</a:t>
            </a:r>
            <a:r>
              <a:rPr lang="bg-BG" dirty="0"/>
              <a:t>Препоръчвана от </a:t>
            </a:r>
            <a:r>
              <a:rPr lang="en-US" dirty="0"/>
              <a:t>IEEE </a:t>
            </a:r>
            <a:r>
              <a:rPr lang="bg-BG" dirty="0"/>
              <a:t>практика за монтаж, поддръжка, изпитване и смяна на клапанно регулирани </a:t>
            </a:r>
            <a:r>
              <a:rPr lang="bg-BG" dirty="0" smtClean="0"/>
              <a:t>оловно</a:t>
            </a:r>
            <a:r>
              <a:rPr lang="en-US" dirty="0" smtClean="0"/>
              <a:t> </a:t>
            </a:r>
            <a:r>
              <a:rPr lang="bg-BG" dirty="0" smtClean="0"/>
              <a:t>—</a:t>
            </a:r>
            <a:r>
              <a:rPr lang="en-US" dirty="0" smtClean="0"/>
              <a:t> </a:t>
            </a:r>
            <a:r>
              <a:rPr lang="bg-BG" dirty="0" smtClean="0"/>
              <a:t>киселинни </a:t>
            </a:r>
            <a:r>
              <a:rPr lang="bg-BG" dirty="0"/>
              <a:t>батерии, използвани стационарно</a:t>
            </a:r>
            <a:r>
              <a:rPr lang="en-US" dirty="0" smtClean="0"/>
              <a:t>.”</a:t>
            </a:r>
            <a:endParaRPr lang="bg-BG" dirty="0" smtClean="0"/>
          </a:p>
          <a:p>
            <a:r>
              <a:rPr lang="en-US" dirty="0" smtClean="0"/>
              <a:t>*** IEEE 1106 – “</a:t>
            </a:r>
            <a:r>
              <a:rPr lang="bg-BG" dirty="0" smtClean="0"/>
              <a:t>Препоръчвана от </a:t>
            </a:r>
            <a:r>
              <a:rPr lang="en-US" dirty="0" smtClean="0"/>
              <a:t>IEEE </a:t>
            </a:r>
            <a:r>
              <a:rPr lang="bg-BG" dirty="0" smtClean="0"/>
              <a:t>практика за монтаж, поддръжка, изпитване и смяна на вентилирани никел</a:t>
            </a:r>
            <a:r>
              <a:rPr lang="en-US" dirty="0" smtClean="0"/>
              <a:t> </a:t>
            </a:r>
            <a:r>
              <a:rPr lang="bg-BG" dirty="0" smtClean="0"/>
              <a:t>—</a:t>
            </a:r>
            <a:r>
              <a:rPr lang="en-US" dirty="0" smtClean="0"/>
              <a:t> </a:t>
            </a:r>
            <a:r>
              <a:rPr lang="bg-BG" dirty="0" smtClean="0"/>
              <a:t>кадмиеви батерии, използвани стационарно</a:t>
            </a:r>
            <a:r>
              <a:rPr lang="en-US" dirty="0" smtClean="0"/>
              <a:t>.”</a:t>
            </a:r>
            <a:endParaRPr lang="bg-BG" dirty="0"/>
          </a:p>
        </p:txBody>
      </p:sp>
      <p:sp>
        <p:nvSpPr>
          <p:cNvPr id="7" name="TextBox 6"/>
          <p:cNvSpPr txBox="1"/>
          <p:nvPr/>
        </p:nvSpPr>
        <p:spPr>
          <a:xfrm>
            <a:off x="10767443" y="6457890"/>
            <a:ext cx="1424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65000"/>
                  </a:schemeClr>
                </a:solidFill>
              </a:rPr>
              <a:t>TORKEL 860</a:t>
            </a:r>
            <a:endParaRPr lang="bg-BG" sz="2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64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360</Words>
  <Application>Microsoft Office PowerPoint</Application>
  <PresentationFormat>Widescreen</PresentationFormat>
  <Paragraphs>48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Професионалисти в оценката на резервното електрозахранване</vt:lpstr>
      <vt:lpstr> </vt:lpstr>
      <vt:lpstr>Капацитетът на АБ намалява по време на експлоатационния им период, което излага на риск правилната работа на отговорни системи, от които те са част, при отпадане на електрозахранването. </vt:lpstr>
      <vt:lpstr> Ние от „Енерджи Сорс“ ЕООД разполагаме с високотехнологична и прецизна апаратура за измерване на капацитета на АБ – разрядно устройство ТОРКЕЛ 860, производство на Megger Group. ТОРКЕЛ 860 се отличава с изключителни разрядни функции и възможност за работа с различни системи АБ - от 12 до 480VDC и капацитет до 3000Ah. ТОРКЕЛ 860 дава възможност за извършване на капацитивен тест на АБ съгласно стандарти IEEE 450*,  IEEE 1188** и IEEE 1106***.</vt:lpstr>
      <vt:lpstr>Устройството има връзка с персонален компютър посредством програма TorkelWin, която позволява управление, наблюдение и визуализация на процесите по време на работата на ТОРКЕЛ 860. На база данните от проведеният тест, се издава подробен доклад със становище за състоянието на АБ и препоръки от обучен за работа с ТОРКЕЛ персонал.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Dani</dc:creator>
  <cp:lastModifiedBy>Vladimir</cp:lastModifiedBy>
  <cp:revision>23</cp:revision>
  <dcterms:created xsi:type="dcterms:W3CDTF">2015-02-09T08:37:23Z</dcterms:created>
  <dcterms:modified xsi:type="dcterms:W3CDTF">2015-04-22T07:00:03Z</dcterms:modified>
</cp:coreProperties>
</file>